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2" r:id="rId2"/>
    <p:sldId id="264" r:id="rId3"/>
    <p:sldId id="266" r:id="rId4"/>
    <p:sldId id="265" r:id="rId5"/>
    <p:sldId id="270" r:id="rId6"/>
    <p:sldId id="267" r:id="rId7"/>
    <p:sldId id="268" r:id="rId8"/>
    <p:sldId id="269" r:id="rId9"/>
    <p:sldId id="263" r:id="rId10"/>
    <p:sldId id="27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9482"/>
    <a:srgbClr val="6B5849"/>
    <a:srgbClr val="CCB194"/>
    <a:srgbClr val="4D40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>
        <p:scale>
          <a:sx n="75" d="100"/>
          <a:sy n="75" d="100"/>
        </p:scale>
        <p:origin x="1236" y="12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2564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677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482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677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0220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336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510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51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050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974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675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67917-8E58-4F6B-A752-92CA6C647094}" type="datetimeFigureOut">
              <a:rPr lang="zh-CN" altLang="en-US" smtClean="0"/>
              <a:t>2021/8/6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4CB8E-623C-46DE-851F-D7505C07B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78405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zhuanlan.zhihu.com/p/279334552" TargetMode="External"/><Relationship Id="rId2" Type="http://schemas.openxmlformats.org/officeDocument/2006/relationships/hyperlink" Target="https://github.com/ColinLeung-NiloCat/UnityURPToonLitShaderExample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zhuanlan.zhihu.com/p/10766456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1A9D31A-D610-493C-9409-19E6169AF66F}"/>
              </a:ext>
            </a:extLst>
          </p:cNvPr>
          <p:cNvSpPr txBox="1"/>
          <p:nvPr/>
        </p:nvSpPr>
        <p:spPr>
          <a:xfrm>
            <a:off x="801406" y="2228671"/>
            <a:ext cx="58707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GenShin</a:t>
            </a:r>
            <a:r>
              <a:rPr lang="en-US" altLang="zh-CN" sz="36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 Like Toon Shading</a:t>
            </a:r>
          </a:p>
          <a:p>
            <a:r>
              <a:rPr lang="zh-CN" altLang="en-US" sz="36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框架介绍</a:t>
            </a:r>
            <a:endParaRPr lang="en-US" altLang="zh-CN" sz="3600" b="1" dirty="0">
              <a:solidFill>
                <a:schemeClr val="accent2">
                  <a:lumMod val="40000"/>
                  <a:lumOff val="6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B1A12B9-03CF-4EDE-906A-426C7D28BFC4}"/>
              </a:ext>
            </a:extLst>
          </p:cNvPr>
          <p:cNvSpPr txBox="1"/>
          <p:nvPr/>
        </p:nvSpPr>
        <p:spPr>
          <a:xfrm>
            <a:off x="890306" y="3850438"/>
            <a:ext cx="16289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AA9482"/>
                </a:solidFill>
                <a:latin typeface="+mj-ea"/>
                <a:ea typeface="+mj-ea"/>
              </a:rPr>
              <a:t>李杨雨晴</a:t>
            </a:r>
            <a:endParaRPr lang="en-US" altLang="zh-CN" sz="1600" dirty="0">
              <a:solidFill>
                <a:srgbClr val="AA9482"/>
              </a:solidFill>
              <a:latin typeface="+mj-ea"/>
              <a:ea typeface="+mj-ea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9540D9B1-639C-4E19-B047-656AB75D7160}"/>
              </a:ext>
            </a:extLst>
          </p:cNvPr>
          <p:cNvCxnSpPr>
            <a:cxnSpLocks/>
          </p:cNvCxnSpPr>
          <p:nvPr/>
        </p:nvCxnSpPr>
        <p:spPr>
          <a:xfrm flipH="1">
            <a:off x="0" y="3629609"/>
            <a:ext cx="11696700" cy="0"/>
          </a:xfrm>
          <a:prstGeom prst="line">
            <a:avLst/>
          </a:prstGeom>
          <a:ln>
            <a:solidFill>
              <a:srgbClr val="4D4035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C446B1AE-8BD3-479C-9234-630AA67D0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401" y="159147"/>
            <a:ext cx="4913066" cy="655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878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08ABD39C-3049-4C28-9E3B-FC49B12064D9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606FC32-973B-48DA-ABF9-AA0C6E434AB6}"/>
                </a:ext>
              </a:extLst>
            </p:cNvPr>
            <p:cNvSpPr txBox="1"/>
            <p:nvPr/>
          </p:nvSpPr>
          <p:spPr>
            <a:xfrm>
              <a:off x="225287" y="79513"/>
              <a:ext cx="5870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AA9482"/>
                  </a:solidFill>
                  <a:latin typeface="+mj-ea"/>
                  <a:ea typeface="+mj-ea"/>
                </a:rPr>
                <a:t>GenShin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Like Toon Shading – 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参考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4DE2F3DA-15D3-4B57-8A60-3027E76337B4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2A82794-4124-4318-9128-87EF8E503F33}"/>
              </a:ext>
            </a:extLst>
          </p:cNvPr>
          <p:cNvSpPr txBox="1"/>
          <p:nvPr/>
        </p:nvSpPr>
        <p:spPr>
          <a:xfrm>
            <a:off x="1549400" y="2459504"/>
            <a:ext cx="88773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CCB194"/>
                </a:solidFill>
              </a:rPr>
              <a:t>ColinLeung-NiloCat/</a:t>
            </a:r>
            <a:r>
              <a:rPr lang="en-US" altLang="zh-CN" dirty="0" err="1">
                <a:solidFill>
                  <a:srgbClr val="CCB194"/>
                </a:solidFill>
              </a:rPr>
              <a:t>UnityURPToonLitShaderExample</a:t>
            </a:r>
            <a:r>
              <a:rPr lang="en-US" altLang="zh-CN" dirty="0">
                <a:solidFill>
                  <a:srgbClr val="CCB194"/>
                </a:solidFill>
              </a:rPr>
              <a:t>: </a:t>
            </a:r>
            <a:r>
              <a:rPr lang="en-US" altLang="zh-CN" dirty="0">
                <a:solidFill>
                  <a:srgbClr val="AA948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 very simple toon lit shader example, for you to learn writing custom lit shader in Unity URP (github.com)</a:t>
            </a:r>
            <a:endParaRPr lang="en-US" altLang="zh-CN" dirty="0">
              <a:solidFill>
                <a:srgbClr val="AA9482"/>
              </a:solidFill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AA948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神作面部阴影渲染还原 </a:t>
            </a:r>
            <a:r>
              <a:rPr lang="en-US" altLang="zh-CN" dirty="0">
                <a:solidFill>
                  <a:srgbClr val="AA948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</a:t>
            </a:r>
            <a:r>
              <a:rPr lang="zh-CN" altLang="en-US" dirty="0">
                <a:solidFill>
                  <a:srgbClr val="AA948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知乎 </a:t>
            </a:r>
            <a:r>
              <a:rPr lang="en-US" altLang="zh-CN" dirty="0">
                <a:solidFill>
                  <a:srgbClr val="AA948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(zhihu.com)</a:t>
            </a:r>
            <a:endParaRPr lang="en-US" altLang="zh-CN" dirty="0">
              <a:solidFill>
                <a:srgbClr val="AA9482"/>
              </a:solidFill>
            </a:endParaRP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AA948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【Job/Toon Shading Workflow】</a:t>
            </a:r>
            <a:r>
              <a:rPr lang="zh-CN" altLang="en-US" dirty="0">
                <a:solidFill>
                  <a:srgbClr val="AA948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自动生成硬表面模型</a:t>
            </a:r>
            <a:r>
              <a:rPr lang="en-US" altLang="zh-CN" dirty="0">
                <a:solidFill>
                  <a:srgbClr val="AA948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Outline Normal - </a:t>
            </a:r>
            <a:r>
              <a:rPr lang="zh-CN" altLang="en-US" dirty="0">
                <a:solidFill>
                  <a:srgbClr val="AA948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知乎 </a:t>
            </a:r>
            <a:r>
              <a:rPr lang="en-US" altLang="zh-CN" dirty="0">
                <a:solidFill>
                  <a:srgbClr val="AA948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(zhihu.com)</a:t>
            </a:r>
            <a:endParaRPr lang="en-US" altLang="zh-CN" dirty="0">
              <a:solidFill>
                <a:srgbClr val="AA948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099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08ABD39C-3049-4C28-9E3B-FC49B12064D9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606FC32-973B-48DA-ABF9-AA0C6E434AB6}"/>
                </a:ext>
              </a:extLst>
            </p:cNvPr>
            <p:cNvSpPr txBox="1"/>
            <p:nvPr/>
          </p:nvSpPr>
          <p:spPr>
            <a:xfrm>
              <a:off x="225287" y="79513"/>
              <a:ext cx="5870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AA9482"/>
                  </a:solidFill>
                  <a:latin typeface="+mj-ea"/>
                  <a:ea typeface="+mj-ea"/>
                </a:rPr>
                <a:t>GenShin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Like Toon Shading – 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基础介绍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4DE2F3DA-15D3-4B57-8A60-3027E76337B4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C45161C-9D12-450D-99F6-5A2C30257A1B}"/>
              </a:ext>
            </a:extLst>
          </p:cNvPr>
          <p:cNvSpPr txBox="1"/>
          <p:nvPr/>
        </p:nvSpPr>
        <p:spPr>
          <a:xfrm>
            <a:off x="1549400" y="2459504"/>
            <a:ext cx="8877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渲染管线：</a:t>
            </a: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Universal Render Pipeline (URP)</a:t>
            </a: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渲染框架：在</a:t>
            </a: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URP</a:t>
            </a: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管线下面的模仿 原神 的游戏渲染效果制作的</a:t>
            </a: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Toon Shading </a:t>
            </a: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卡通渲染。参考了</a:t>
            </a: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Colin</a:t>
            </a: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的</a:t>
            </a:r>
            <a:r>
              <a:rPr lang="en-US" altLang="zh-CN" dirty="0" err="1">
                <a:solidFill>
                  <a:srgbClr val="CCB194"/>
                </a:solidFill>
                <a:latin typeface="+mj-ea"/>
                <a:ea typeface="+mj-ea"/>
              </a:rPr>
              <a:t>SimpleToonShader</a:t>
            </a: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，加入了</a:t>
            </a: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Shadow receive</a:t>
            </a: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， </a:t>
            </a: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rim light</a:t>
            </a: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和</a:t>
            </a: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specular light</a:t>
            </a:r>
          </a:p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Unity</a:t>
            </a: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版本：</a:t>
            </a: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2020.3.14</a:t>
            </a:r>
            <a:endParaRPr lang="zh-CN" altLang="en-US" dirty="0">
              <a:solidFill>
                <a:srgbClr val="CCB19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94695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C6CDA55-C651-40DB-B5E5-508776B15F80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770716F9-BFDF-45E0-9307-52053B11410F}"/>
                </a:ext>
              </a:extLst>
            </p:cNvPr>
            <p:cNvSpPr txBox="1"/>
            <p:nvPr/>
          </p:nvSpPr>
          <p:spPr>
            <a:xfrm>
              <a:off x="225287" y="79513"/>
              <a:ext cx="63533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AA9482"/>
                  </a:solidFill>
                  <a:latin typeface="+mj-ea"/>
                  <a:ea typeface="+mj-ea"/>
                </a:rPr>
                <a:t>GenShin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Like Toon Shading – Unity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文件框架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3C5D48A0-26E4-4187-93D3-D9FBFE2D9CCC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33B33C50-B970-4ABB-8F1B-4B9BF9191967}"/>
              </a:ext>
            </a:extLst>
          </p:cNvPr>
          <p:cNvSpPr/>
          <p:nvPr/>
        </p:nvSpPr>
        <p:spPr>
          <a:xfrm>
            <a:off x="5345112" y="974852"/>
            <a:ext cx="1501776" cy="80314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Assets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8FB6744-4DEC-458D-A740-7A862E9731E5}"/>
              </a:ext>
            </a:extLst>
          </p:cNvPr>
          <p:cNvSpPr/>
          <p:nvPr/>
        </p:nvSpPr>
        <p:spPr>
          <a:xfrm>
            <a:off x="1334839" y="2930998"/>
            <a:ext cx="1190697" cy="731184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Animation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EC859E3-2B7B-42CC-953F-ECB20C366E0F}"/>
              </a:ext>
            </a:extLst>
          </p:cNvPr>
          <p:cNvSpPr/>
          <p:nvPr/>
        </p:nvSpPr>
        <p:spPr>
          <a:xfrm>
            <a:off x="4100401" y="2939462"/>
            <a:ext cx="1190697" cy="731184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Materials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5447AC4-EC84-4346-B0A1-736455ED5531}"/>
              </a:ext>
            </a:extLst>
          </p:cNvPr>
          <p:cNvSpPr/>
          <p:nvPr/>
        </p:nvSpPr>
        <p:spPr>
          <a:xfrm>
            <a:off x="5483182" y="2930998"/>
            <a:ext cx="1190697" cy="731184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Scenes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2F98C64-3398-4258-AC5E-5C48DCF000A7}"/>
              </a:ext>
            </a:extLst>
          </p:cNvPr>
          <p:cNvSpPr/>
          <p:nvPr/>
        </p:nvSpPr>
        <p:spPr>
          <a:xfrm>
            <a:off x="6865963" y="2939462"/>
            <a:ext cx="1190697" cy="731184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Scripts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E28FA1D-0076-446C-AB18-A6AEFF430EDD}"/>
              </a:ext>
            </a:extLst>
          </p:cNvPr>
          <p:cNvSpPr/>
          <p:nvPr/>
        </p:nvSpPr>
        <p:spPr>
          <a:xfrm>
            <a:off x="8248744" y="2939462"/>
            <a:ext cx="1190697" cy="731184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Settings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60680EE-4317-4078-99B2-0F4E8F256AD9}"/>
              </a:ext>
            </a:extLst>
          </p:cNvPr>
          <p:cNvSpPr/>
          <p:nvPr/>
        </p:nvSpPr>
        <p:spPr>
          <a:xfrm>
            <a:off x="2717620" y="2939462"/>
            <a:ext cx="1190697" cy="731184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Art</a:t>
            </a:r>
          </a:p>
          <a:p>
            <a:pPr algn="ctr"/>
            <a:r>
              <a:rPr lang="en-US" altLang="zh-CN" dirty="0"/>
              <a:t>Resources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01881EA-047B-460F-B23D-4306AEBCCF5D}"/>
              </a:ext>
            </a:extLst>
          </p:cNvPr>
          <p:cNvSpPr/>
          <p:nvPr/>
        </p:nvSpPr>
        <p:spPr>
          <a:xfrm>
            <a:off x="9631525" y="2939462"/>
            <a:ext cx="1190697" cy="731184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Toon</a:t>
            </a:r>
          </a:p>
          <a:p>
            <a:pPr algn="ctr"/>
            <a:r>
              <a:rPr lang="en-US" altLang="zh-CN" dirty="0"/>
              <a:t>Shade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C4DA389-D524-477E-A35A-7FFDB35A1B43}"/>
              </a:ext>
            </a:extLst>
          </p:cNvPr>
          <p:cNvSpPr/>
          <p:nvPr/>
        </p:nvSpPr>
        <p:spPr>
          <a:xfrm>
            <a:off x="992013" y="4823643"/>
            <a:ext cx="1190697" cy="731184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Genshin</a:t>
            </a:r>
            <a:endParaRPr lang="en-US" altLang="zh-CN" dirty="0"/>
          </a:p>
          <a:p>
            <a:pPr algn="ctr"/>
            <a:r>
              <a:rPr lang="en-US" altLang="zh-CN" dirty="0"/>
              <a:t>House</a:t>
            </a:r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D60C932-B3ED-48DB-BD47-12D482852B63}"/>
              </a:ext>
            </a:extLst>
          </p:cNvPr>
          <p:cNvSpPr/>
          <p:nvPr/>
        </p:nvSpPr>
        <p:spPr>
          <a:xfrm>
            <a:off x="2525536" y="4823643"/>
            <a:ext cx="1190697" cy="731184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Shenli</a:t>
            </a:r>
          </a:p>
          <a:p>
            <a:pPr algn="ctr"/>
            <a:r>
              <a:rPr lang="en-US" altLang="zh-CN" dirty="0" err="1"/>
              <a:t>Linghua</a:t>
            </a:r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4E3E355-A873-4A15-A77E-6F8C7E141DED}"/>
              </a:ext>
            </a:extLst>
          </p:cNvPr>
          <p:cNvSpPr/>
          <p:nvPr/>
        </p:nvSpPr>
        <p:spPr>
          <a:xfrm>
            <a:off x="4622801" y="4823643"/>
            <a:ext cx="1330360" cy="731184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Background</a:t>
            </a:r>
          </a:p>
          <a:p>
            <a:pPr algn="ctr"/>
            <a:r>
              <a:rPr lang="en-US" altLang="zh-CN" dirty="0"/>
              <a:t>Materials</a:t>
            </a:r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151A237-B28A-4EAD-A35A-DF6F9DAD9BAA}"/>
              </a:ext>
            </a:extLst>
          </p:cNvPr>
          <p:cNvSpPr/>
          <p:nvPr/>
        </p:nvSpPr>
        <p:spPr>
          <a:xfrm>
            <a:off x="6295986" y="4823643"/>
            <a:ext cx="1190697" cy="731184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Shenli</a:t>
            </a:r>
          </a:p>
          <a:p>
            <a:pPr algn="ctr"/>
            <a:r>
              <a:rPr lang="en-US" altLang="zh-CN" dirty="0"/>
              <a:t>Material</a:t>
            </a:r>
            <a:endParaRPr lang="zh-CN" altLang="en-US" dirty="0"/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25FE99C6-0AEA-43CD-A672-94F2B50CEDE1}"/>
              </a:ext>
            </a:extLst>
          </p:cNvPr>
          <p:cNvCxnSpPr>
            <a:stCxn id="5" idx="2"/>
            <a:endCxn id="14" idx="0"/>
          </p:cNvCxnSpPr>
          <p:nvPr/>
        </p:nvCxnSpPr>
        <p:spPr>
          <a:xfrm flipH="1">
            <a:off x="3312969" y="1778001"/>
            <a:ext cx="2783031" cy="1161461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BFB10F8E-3ABF-4625-B477-F5D887C0E590}"/>
              </a:ext>
            </a:extLst>
          </p:cNvPr>
          <p:cNvCxnSpPr>
            <a:stCxn id="5" idx="2"/>
            <a:endCxn id="10" idx="0"/>
          </p:cNvCxnSpPr>
          <p:nvPr/>
        </p:nvCxnSpPr>
        <p:spPr>
          <a:xfrm flipH="1">
            <a:off x="4695750" y="1778001"/>
            <a:ext cx="1400250" cy="1161461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ECD0957C-1807-42BA-B036-E98EAD9AE87F}"/>
              </a:ext>
            </a:extLst>
          </p:cNvPr>
          <p:cNvCxnSpPr>
            <a:stCxn id="5" idx="2"/>
            <a:endCxn id="11" idx="0"/>
          </p:cNvCxnSpPr>
          <p:nvPr/>
        </p:nvCxnSpPr>
        <p:spPr>
          <a:xfrm flipH="1">
            <a:off x="6078531" y="1778001"/>
            <a:ext cx="17469" cy="1152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693506BD-3F14-41C3-8F0B-C18B4D664C9D}"/>
              </a:ext>
            </a:extLst>
          </p:cNvPr>
          <p:cNvCxnSpPr>
            <a:stCxn id="5" idx="2"/>
            <a:endCxn id="12" idx="0"/>
          </p:cNvCxnSpPr>
          <p:nvPr/>
        </p:nvCxnSpPr>
        <p:spPr>
          <a:xfrm>
            <a:off x="6096000" y="1778001"/>
            <a:ext cx="1365312" cy="1161461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7C9D79E9-2FA4-4900-9DBB-0972C0252858}"/>
              </a:ext>
            </a:extLst>
          </p:cNvPr>
          <p:cNvCxnSpPr>
            <a:stCxn id="5" idx="2"/>
          </p:cNvCxnSpPr>
          <p:nvPr/>
        </p:nvCxnSpPr>
        <p:spPr>
          <a:xfrm>
            <a:off x="6096000" y="1778001"/>
            <a:ext cx="2783031" cy="1152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D3C9F5CE-5A8D-4BB7-B0A3-B94338BF3E2D}"/>
              </a:ext>
            </a:extLst>
          </p:cNvPr>
          <p:cNvCxnSpPr>
            <a:stCxn id="5" idx="2"/>
            <a:endCxn id="15" idx="0"/>
          </p:cNvCxnSpPr>
          <p:nvPr/>
        </p:nvCxnSpPr>
        <p:spPr>
          <a:xfrm>
            <a:off x="6096000" y="1778001"/>
            <a:ext cx="4130874" cy="1161461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70CA11E1-1BB1-4F01-A0B4-D21E7F936B59}"/>
              </a:ext>
            </a:extLst>
          </p:cNvPr>
          <p:cNvCxnSpPr>
            <a:stCxn id="14" idx="2"/>
            <a:endCxn id="16" idx="0"/>
          </p:cNvCxnSpPr>
          <p:nvPr/>
        </p:nvCxnSpPr>
        <p:spPr>
          <a:xfrm flipH="1">
            <a:off x="1587362" y="3670646"/>
            <a:ext cx="1725607" cy="1152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A5C90E9C-126C-4CE8-AD89-627A3B6688DE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 flipH="1">
            <a:off x="3120885" y="3670646"/>
            <a:ext cx="192084" cy="1152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D2FEF23B-9BAB-4363-9A97-311CF2F45990}"/>
              </a:ext>
            </a:extLst>
          </p:cNvPr>
          <p:cNvCxnSpPr>
            <a:stCxn id="10" idx="2"/>
            <a:endCxn id="18" idx="0"/>
          </p:cNvCxnSpPr>
          <p:nvPr/>
        </p:nvCxnSpPr>
        <p:spPr>
          <a:xfrm>
            <a:off x="4695750" y="3670646"/>
            <a:ext cx="592231" cy="1152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C7DF3AD5-1001-456A-B90B-FD4A7D3B84FF}"/>
              </a:ext>
            </a:extLst>
          </p:cNvPr>
          <p:cNvCxnSpPr>
            <a:stCxn id="10" idx="2"/>
            <a:endCxn id="19" idx="0"/>
          </p:cNvCxnSpPr>
          <p:nvPr/>
        </p:nvCxnSpPr>
        <p:spPr>
          <a:xfrm>
            <a:off x="4695750" y="3670646"/>
            <a:ext cx="2195585" cy="1152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C1FE492A-B969-43EC-8345-CB13A08BD3F6}"/>
              </a:ext>
            </a:extLst>
          </p:cNvPr>
          <p:cNvCxnSpPr>
            <a:stCxn id="5" idx="2"/>
            <a:endCxn id="9" idx="0"/>
          </p:cNvCxnSpPr>
          <p:nvPr/>
        </p:nvCxnSpPr>
        <p:spPr>
          <a:xfrm flipH="1">
            <a:off x="1930188" y="1778001"/>
            <a:ext cx="4165812" cy="115299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6679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C6CDA55-C651-40DB-B5E5-508776B15F80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770716F9-BFDF-45E0-9307-52053B11410F}"/>
                </a:ext>
              </a:extLst>
            </p:cNvPr>
            <p:cNvSpPr txBox="1"/>
            <p:nvPr/>
          </p:nvSpPr>
          <p:spPr>
            <a:xfrm>
              <a:off x="225287" y="79513"/>
              <a:ext cx="63533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AA9482"/>
                  </a:solidFill>
                  <a:latin typeface="+mj-ea"/>
                  <a:ea typeface="+mj-ea"/>
                </a:rPr>
                <a:t>GenShin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Like Toon Shading – 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渲染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Shader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框架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3C5D48A0-26E4-4187-93D3-D9FBFE2D9CCC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33B33C50-B970-4ABB-8F1B-4B9BF9191967}"/>
              </a:ext>
            </a:extLst>
          </p:cNvPr>
          <p:cNvSpPr/>
          <p:nvPr/>
        </p:nvSpPr>
        <p:spPr>
          <a:xfrm>
            <a:off x="5345112" y="822451"/>
            <a:ext cx="1501776" cy="80314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GenshinLike</a:t>
            </a:r>
            <a:endParaRPr lang="en-US" altLang="zh-CN" dirty="0"/>
          </a:p>
          <a:p>
            <a:pPr algn="ctr"/>
            <a:r>
              <a:rPr lang="en-US" altLang="zh-CN" dirty="0" err="1"/>
              <a:t>ToonShader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8FB6744-4DEC-458D-A740-7A862E9731E5}"/>
              </a:ext>
            </a:extLst>
          </p:cNvPr>
          <p:cNvSpPr/>
          <p:nvPr/>
        </p:nvSpPr>
        <p:spPr>
          <a:xfrm>
            <a:off x="314324" y="4591303"/>
            <a:ext cx="1322388" cy="653798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ToonPass</a:t>
            </a:r>
            <a:endParaRPr lang="en-US" altLang="zh-CN" dirty="0"/>
          </a:p>
          <a:p>
            <a:pPr algn="ctr"/>
            <a:r>
              <a:rPr lang="en-US" altLang="zh-CN" dirty="0"/>
              <a:t>Vertex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EC859E3-2B7B-42CC-953F-ECB20C366E0F}"/>
              </a:ext>
            </a:extLst>
          </p:cNvPr>
          <p:cNvSpPr/>
          <p:nvPr/>
        </p:nvSpPr>
        <p:spPr>
          <a:xfrm>
            <a:off x="4528344" y="2643472"/>
            <a:ext cx="1501776" cy="80314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Toon Outline</a:t>
            </a:r>
          </a:p>
          <a:p>
            <a:pPr algn="ctr"/>
            <a:r>
              <a:rPr lang="en-US" altLang="zh-CN" dirty="0"/>
              <a:t>Pass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5447AC4-EC84-4346-B0A1-736455ED5531}"/>
              </a:ext>
            </a:extLst>
          </p:cNvPr>
          <p:cNvSpPr/>
          <p:nvPr/>
        </p:nvSpPr>
        <p:spPr>
          <a:xfrm>
            <a:off x="8256588" y="2625850"/>
            <a:ext cx="1501776" cy="80314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Shadow</a:t>
            </a:r>
          </a:p>
          <a:p>
            <a:pPr algn="ctr"/>
            <a:r>
              <a:rPr lang="en-US" altLang="zh-CN" dirty="0"/>
              <a:t>Caster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2F98C64-3398-4258-AC5E-5C48DCF000A7}"/>
              </a:ext>
            </a:extLst>
          </p:cNvPr>
          <p:cNvSpPr/>
          <p:nvPr/>
        </p:nvSpPr>
        <p:spPr>
          <a:xfrm>
            <a:off x="10247312" y="2625851"/>
            <a:ext cx="1501776" cy="80314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DepthOnly</a:t>
            </a:r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883E49A-29AB-47C0-80D9-234F6FC716B4}"/>
              </a:ext>
            </a:extLst>
          </p:cNvPr>
          <p:cNvSpPr/>
          <p:nvPr/>
        </p:nvSpPr>
        <p:spPr>
          <a:xfrm>
            <a:off x="1016792" y="2606547"/>
            <a:ext cx="1501776" cy="80314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Toon Base</a:t>
            </a:r>
          </a:p>
          <a:p>
            <a:pPr algn="ctr"/>
            <a:r>
              <a:rPr lang="en-US" altLang="zh-CN" dirty="0"/>
              <a:t>Pass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DE8AFA1-ED13-4BAF-822F-D361E9C24E42}"/>
              </a:ext>
            </a:extLst>
          </p:cNvPr>
          <p:cNvSpPr/>
          <p:nvPr/>
        </p:nvSpPr>
        <p:spPr>
          <a:xfrm>
            <a:off x="1867694" y="4591303"/>
            <a:ext cx="1322388" cy="653798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ToonPass</a:t>
            </a:r>
            <a:endParaRPr lang="en-US" altLang="zh-CN" dirty="0"/>
          </a:p>
          <a:p>
            <a:pPr algn="ctr"/>
            <a:r>
              <a:rPr lang="en-US" altLang="zh-CN" dirty="0"/>
              <a:t>Fragment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B825803-47B1-4CBF-A983-098D6F9040C5}"/>
              </a:ext>
            </a:extLst>
          </p:cNvPr>
          <p:cNvSpPr/>
          <p:nvPr/>
        </p:nvSpPr>
        <p:spPr>
          <a:xfrm>
            <a:off x="3956844" y="4608925"/>
            <a:ext cx="1322388" cy="653798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OutlinePass</a:t>
            </a:r>
            <a:endParaRPr lang="en-US" altLang="zh-CN" dirty="0"/>
          </a:p>
          <a:p>
            <a:pPr algn="ctr"/>
            <a:r>
              <a:rPr lang="en-US" altLang="zh-CN" dirty="0"/>
              <a:t>Vertex</a:t>
            </a:r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A5FCBD0-6840-4147-975D-C7D56E6321C6}"/>
              </a:ext>
            </a:extLst>
          </p:cNvPr>
          <p:cNvSpPr/>
          <p:nvPr/>
        </p:nvSpPr>
        <p:spPr>
          <a:xfrm>
            <a:off x="5510214" y="4608925"/>
            <a:ext cx="1322388" cy="653798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OutlinePass</a:t>
            </a:r>
            <a:endParaRPr lang="en-US" altLang="zh-CN" dirty="0"/>
          </a:p>
          <a:p>
            <a:pPr algn="ctr"/>
            <a:r>
              <a:rPr lang="en-US" altLang="zh-CN" dirty="0"/>
              <a:t>Fragment</a:t>
            </a:r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BAAE9EA-CE71-46F2-9DD7-82B31C152152}"/>
              </a:ext>
            </a:extLst>
          </p:cNvPr>
          <p:cNvSpPr/>
          <p:nvPr/>
        </p:nvSpPr>
        <p:spPr>
          <a:xfrm>
            <a:off x="10606882" y="4597906"/>
            <a:ext cx="1322388" cy="653798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OutlinePass</a:t>
            </a:r>
            <a:endParaRPr lang="en-US" altLang="zh-CN" dirty="0"/>
          </a:p>
          <a:p>
            <a:pPr algn="ctr"/>
            <a:r>
              <a:rPr lang="en-US" altLang="zh-CN" dirty="0"/>
              <a:t>Vertex</a:t>
            </a:r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614F47D-4DF3-444A-A0EB-0D7D2F488538}"/>
              </a:ext>
            </a:extLst>
          </p:cNvPr>
          <p:cNvSpPr/>
          <p:nvPr/>
        </p:nvSpPr>
        <p:spPr>
          <a:xfrm>
            <a:off x="9101138" y="4602219"/>
            <a:ext cx="1322388" cy="653798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Fragment</a:t>
            </a:r>
          </a:p>
          <a:p>
            <a:pPr algn="ctr"/>
            <a:r>
              <a:rPr lang="en-US" altLang="zh-CN" dirty="0" err="1"/>
              <a:t>AlphaClip</a:t>
            </a:r>
            <a:endParaRPr lang="zh-CN" altLang="en-US" dirty="0"/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D605EF03-BBF9-466B-BA6B-C8237A82DCCC}"/>
              </a:ext>
            </a:extLst>
          </p:cNvPr>
          <p:cNvCxnSpPr>
            <a:stCxn id="5" idx="2"/>
            <a:endCxn id="17" idx="0"/>
          </p:cNvCxnSpPr>
          <p:nvPr/>
        </p:nvCxnSpPr>
        <p:spPr>
          <a:xfrm flipH="1">
            <a:off x="1767680" y="1625600"/>
            <a:ext cx="4328320" cy="98094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B8F1D1DF-1F99-4E20-817F-EBAFD59BB71D}"/>
              </a:ext>
            </a:extLst>
          </p:cNvPr>
          <p:cNvCxnSpPr>
            <a:stCxn id="5" idx="2"/>
            <a:endCxn id="10" idx="0"/>
          </p:cNvCxnSpPr>
          <p:nvPr/>
        </p:nvCxnSpPr>
        <p:spPr>
          <a:xfrm flipH="1">
            <a:off x="5279232" y="1625600"/>
            <a:ext cx="816768" cy="101787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B7F3C4C-D329-4B37-A5C4-1B586A6199DD}"/>
              </a:ext>
            </a:extLst>
          </p:cNvPr>
          <p:cNvCxnSpPr>
            <a:stCxn id="5" idx="2"/>
            <a:endCxn id="11" idx="0"/>
          </p:cNvCxnSpPr>
          <p:nvPr/>
        </p:nvCxnSpPr>
        <p:spPr>
          <a:xfrm>
            <a:off x="6096000" y="1625600"/>
            <a:ext cx="2911476" cy="100025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43CC6F5B-1249-4DD8-8E3B-A65D941342B6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>
            <a:off x="6096000" y="1625600"/>
            <a:ext cx="4902200" cy="1000251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E0F65B86-7140-4062-9844-770AE938CE09}"/>
              </a:ext>
            </a:extLst>
          </p:cNvPr>
          <p:cNvCxnSpPr>
            <a:cxnSpLocks/>
            <a:stCxn id="17" idx="2"/>
            <a:endCxn id="9" idx="0"/>
          </p:cNvCxnSpPr>
          <p:nvPr/>
        </p:nvCxnSpPr>
        <p:spPr>
          <a:xfrm flipH="1">
            <a:off x="975518" y="3409696"/>
            <a:ext cx="792162" cy="118160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4BD3DCEF-6909-4697-9ACA-97C28A4BD289}"/>
              </a:ext>
            </a:extLst>
          </p:cNvPr>
          <p:cNvCxnSpPr>
            <a:cxnSpLocks/>
            <a:stCxn id="17" idx="2"/>
            <a:endCxn id="20" idx="0"/>
          </p:cNvCxnSpPr>
          <p:nvPr/>
        </p:nvCxnSpPr>
        <p:spPr>
          <a:xfrm>
            <a:off x="1767680" y="3409696"/>
            <a:ext cx="761208" cy="118160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8E06E859-DBFE-410F-AB25-355D344FE2FC}"/>
              </a:ext>
            </a:extLst>
          </p:cNvPr>
          <p:cNvCxnSpPr>
            <a:stCxn id="10" idx="2"/>
            <a:endCxn id="22" idx="0"/>
          </p:cNvCxnSpPr>
          <p:nvPr/>
        </p:nvCxnSpPr>
        <p:spPr>
          <a:xfrm flipH="1">
            <a:off x="4618038" y="3446621"/>
            <a:ext cx="661194" cy="116230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0C33CF17-5B06-48AC-95FB-80E981516A1C}"/>
              </a:ext>
            </a:extLst>
          </p:cNvPr>
          <p:cNvCxnSpPr>
            <a:stCxn id="10" idx="2"/>
            <a:endCxn id="23" idx="0"/>
          </p:cNvCxnSpPr>
          <p:nvPr/>
        </p:nvCxnSpPr>
        <p:spPr>
          <a:xfrm>
            <a:off x="5279232" y="3446621"/>
            <a:ext cx="892176" cy="116230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E6B04B16-8DFA-4C2C-9127-3358F1BF0A2A}"/>
              </a:ext>
            </a:extLst>
          </p:cNvPr>
          <p:cNvCxnSpPr>
            <a:cxnSpLocks/>
            <a:stCxn id="11" idx="2"/>
            <a:endCxn id="57" idx="0"/>
          </p:cNvCxnSpPr>
          <p:nvPr/>
        </p:nvCxnSpPr>
        <p:spPr>
          <a:xfrm flipH="1">
            <a:off x="8256588" y="3428999"/>
            <a:ext cx="750888" cy="116890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129B43EB-34C0-41B7-AD54-B4573CA447F0}"/>
              </a:ext>
            </a:extLst>
          </p:cNvPr>
          <p:cNvCxnSpPr>
            <a:cxnSpLocks/>
            <a:stCxn id="11" idx="2"/>
            <a:endCxn id="25" idx="0"/>
          </p:cNvCxnSpPr>
          <p:nvPr/>
        </p:nvCxnSpPr>
        <p:spPr>
          <a:xfrm>
            <a:off x="9007476" y="3428999"/>
            <a:ext cx="754856" cy="117322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FD1C6F6D-56F5-49F7-B1AF-6E95E7E9EE43}"/>
              </a:ext>
            </a:extLst>
          </p:cNvPr>
          <p:cNvCxnSpPr>
            <a:stCxn id="12" idx="2"/>
            <a:endCxn id="24" idx="0"/>
          </p:cNvCxnSpPr>
          <p:nvPr/>
        </p:nvCxnSpPr>
        <p:spPr>
          <a:xfrm>
            <a:off x="10998200" y="3429000"/>
            <a:ext cx="269876" cy="1168906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168E2475-610B-4832-847F-5AFD8228C0F0}"/>
              </a:ext>
            </a:extLst>
          </p:cNvPr>
          <p:cNvCxnSpPr>
            <a:stCxn id="12" idx="2"/>
            <a:endCxn id="25" idx="0"/>
          </p:cNvCxnSpPr>
          <p:nvPr/>
        </p:nvCxnSpPr>
        <p:spPr>
          <a:xfrm flipH="1">
            <a:off x="9762332" y="3429000"/>
            <a:ext cx="1235868" cy="1173219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7" name="矩形 56">
            <a:extLst>
              <a:ext uri="{FF2B5EF4-FFF2-40B4-BE49-F238E27FC236}">
                <a16:creationId xmlns:a16="http://schemas.microsoft.com/office/drawing/2014/main" id="{5431E860-C63F-49FF-A91D-E14F67CFE5BE}"/>
              </a:ext>
            </a:extLst>
          </p:cNvPr>
          <p:cNvSpPr/>
          <p:nvPr/>
        </p:nvSpPr>
        <p:spPr>
          <a:xfrm>
            <a:off x="7595394" y="4597906"/>
            <a:ext cx="1322388" cy="653798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ToonPass</a:t>
            </a:r>
            <a:endParaRPr lang="en-US" altLang="zh-CN" dirty="0"/>
          </a:p>
          <a:p>
            <a:pPr algn="ctr"/>
            <a:r>
              <a:rPr lang="en-US" altLang="zh-CN" dirty="0"/>
              <a:t>Vertex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9441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C6CDA55-C651-40DB-B5E5-508776B15F80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770716F9-BFDF-45E0-9307-52053B11410F}"/>
                </a:ext>
              </a:extLst>
            </p:cNvPr>
            <p:cNvSpPr txBox="1"/>
            <p:nvPr/>
          </p:nvSpPr>
          <p:spPr>
            <a:xfrm>
              <a:off x="225287" y="79513"/>
              <a:ext cx="63533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AA9482"/>
                  </a:solidFill>
                  <a:latin typeface="+mj-ea"/>
                  <a:ea typeface="+mj-ea"/>
                </a:rPr>
                <a:t>GenShin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Like Toon Shading – Shader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文件框架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3C5D48A0-26E4-4187-93D3-D9FBFE2D9CCC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33B33C50-B970-4ABB-8F1B-4B9BF9191967}"/>
              </a:ext>
            </a:extLst>
          </p:cNvPr>
          <p:cNvSpPr/>
          <p:nvPr/>
        </p:nvSpPr>
        <p:spPr>
          <a:xfrm>
            <a:off x="5263356" y="1065584"/>
            <a:ext cx="1665288" cy="80314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ToonLitOutline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8FB6744-4DEC-458D-A740-7A862E9731E5}"/>
              </a:ext>
            </a:extLst>
          </p:cNvPr>
          <p:cNvSpPr/>
          <p:nvPr/>
        </p:nvSpPr>
        <p:spPr>
          <a:xfrm>
            <a:off x="1393028" y="5175503"/>
            <a:ext cx="1470024" cy="653798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ToonLitInput</a:t>
            </a:r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883E49A-29AB-47C0-80D9-234F6FC716B4}"/>
              </a:ext>
            </a:extLst>
          </p:cNvPr>
          <p:cNvSpPr/>
          <p:nvPr/>
        </p:nvSpPr>
        <p:spPr>
          <a:xfrm>
            <a:off x="5263356" y="2625850"/>
            <a:ext cx="1665288" cy="80314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TooLitForward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DE8AFA1-ED13-4BAF-822F-D361E9C24E42}"/>
              </a:ext>
            </a:extLst>
          </p:cNvPr>
          <p:cNvSpPr/>
          <p:nvPr/>
        </p:nvSpPr>
        <p:spPr>
          <a:xfrm>
            <a:off x="5028803" y="4292293"/>
            <a:ext cx="2134394" cy="653798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ToonLitFunctions</a:t>
            </a:r>
            <a:endParaRPr lang="zh-CN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1A8F0178-523D-404F-8C9F-AC8C2FBE40E6}"/>
              </a:ext>
            </a:extLst>
          </p:cNvPr>
          <p:cNvSpPr/>
          <p:nvPr/>
        </p:nvSpPr>
        <p:spPr>
          <a:xfrm>
            <a:off x="8597106" y="5182106"/>
            <a:ext cx="2536822" cy="653798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ToonLitLightingEquation</a:t>
            </a:r>
            <a:endParaRPr lang="zh-CN" altLang="en-US" dirty="0"/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960D3505-2125-4C9B-A408-B8C06675D619}"/>
              </a:ext>
            </a:extLst>
          </p:cNvPr>
          <p:cNvCxnSpPr>
            <a:stCxn id="5" idx="2"/>
            <a:endCxn id="17" idx="0"/>
          </p:cNvCxnSpPr>
          <p:nvPr/>
        </p:nvCxnSpPr>
        <p:spPr>
          <a:xfrm>
            <a:off x="6096000" y="1868733"/>
            <a:ext cx="0" cy="7571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15B7083B-B5B7-4F01-BEB5-CEEB1252F2B8}"/>
              </a:ext>
            </a:extLst>
          </p:cNvPr>
          <p:cNvCxnSpPr>
            <a:stCxn id="17" idx="2"/>
            <a:endCxn id="9" idx="0"/>
          </p:cNvCxnSpPr>
          <p:nvPr/>
        </p:nvCxnSpPr>
        <p:spPr>
          <a:xfrm flipH="1">
            <a:off x="2128040" y="3428999"/>
            <a:ext cx="3967960" cy="17465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B05CE340-9A98-4E11-8924-DE3B915461CB}"/>
              </a:ext>
            </a:extLst>
          </p:cNvPr>
          <p:cNvCxnSpPr>
            <a:stCxn id="17" idx="2"/>
            <a:endCxn id="20" idx="0"/>
          </p:cNvCxnSpPr>
          <p:nvPr/>
        </p:nvCxnSpPr>
        <p:spPr>
          <a:xfrm>
            <a:off x="6096000" y="3428999"/>
            <a:ext cx="0" cy="8632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9C3FA21B-3ADA-492D-9199-6BE4BFDE1512}"/>
              </a:ext>
            </a:extLst>
          </p:cNvPr>
          <p:cNvCxnSpPr>
            <a:stCxn id="17" idx="2"/>
            <a:endCxn id="45" idx="0"/>
          </p:cNvCxnSpPr>
          <p:nvPr/>
        </p:nvCxnSpPr>
        <p:spPr>
          <a:xfrm>
            <a:off x="6096000" y="3428999"/>
            <a:ext cx="3769517" cy="17531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CE9F699F-15DB-4242-9ECB-97A833916CEC}"/>
              </a:ext>
            </a:extLst>
          </p:cNvPr>
          <p:cNvCxnSpPr>
            <a:cxnSpLocks/>
            <a:stCxn id="45" idx="1"/>
            <a:endCxn id="9" idx="3"/>
          </p:cNvCxnSpPr>
          <p:nvPr/>
        </p:nvCxnSpPr>
        <p:spPr>
          <a:xfrm flipH="1" flipV="1">
            <a:off x="2863052" y="5502402"/>
            <a:ext cx="5734054" cy="66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355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08ABD39C-3049-4C28-9E3B-FC49B12064D9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606FC32-973B-48DA-ABF9-AA0C6E434AB6}"/>
                </a:ext>
              </a:extLst>
            </p:cNvPr>
            <p:cNvSpPr txBox="1"/>
            <p:nvPr/>
          </p:nvSpPr>
          <p:spPr>
            <a:xfrm>
              <a:off x="225287" y="79513"/>
              <a:ext cx="10010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AA9482"/>
                  </a:solidFill>
                  <a:latin typeface="+mj-ea"/>
                  <a:ea typeface="+mj-ea"/>
                </a:rPr>
                <a:t>GenShin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Like Toon Shading – Shader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界面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– 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基础设置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4DE2F3DA-15D3-4B57-8A60-3027E76337B4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C45161C-9D12-450D-99F6-5A2C30257A1B}"/>
              </a:ext>
            </a:extLst>
          </p:cNvPr>
          <p:cNvSpPr txBox="1"/>
          <p:nvPr/>
        </p:nvSpPr>
        <p:spPr>
          <a:xfrm>
            <a:off x="225287" y="605520"/>
            <a:ext cx="887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角色与场景均为同一个</a:t>
            </a: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shader</a:t>
            </a:r>
            <a:endParaRPr lang="zh-CN" altLang="en-US" dirty="0">
              <a:solidFill>
                <a:srgbClr val="CCB194"/>
              </a:solidFill>
              <a:latin typeface="+mj-ea"/>
              <a:ea typeface="+mj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67A24EA-6306-4EE2-B0AF-57CC116CD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766" y="1038797"/>
            <a:ext cx="5266667" cy="567619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A569526-DCA0-4DBE-9809-A7D0EE75ECB4}"/>
              </a:ext>
            </a:extLst>
          </p:cNvPr>
          <p:cNvSpPr txBox="1"/>
          <p:nvPr/>
        </p:nvSpPr>
        <p:spPr>
          <a:xfrm>
            <a:off x="5778499" y="1780785"/>
            <a:ext cx="623901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Main Texture Setting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Base Map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基础贴图，为模型提供最基础的上色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Base Color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需要的时候为基础贴图提供一个颜色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World Light Influence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世界灯光影响程度，设置材质被世界光源所影响的程度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Normal Map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法线贴图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Normal Scale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法线贴图比例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Emission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Enable Emission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是否开启</a:t>
            </a: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Emission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Emission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发光程度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Emission Map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发光遮罩贴图，控制什么地方需要发光：黑色为不发光，白色发光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Emission Color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发光颜色（</a:t>
            </a: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HDR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）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10500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08ABD39C-3049-4C28-9E3B-FC49B12064D9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606FC32-973B-48DA-ABF9-AA0C6E434AB6}"/>
                </a:ext>
              </a:extLst>
            </p:cNvPr>
            <p:cNvSpPr txBox="1"/>
            <p:nvPr/>
          </p:nvSpPr>
          <p:spPr>
            <a:xfrm>
              <a:off x="225287" y="79513"/>
              <a:ext cx="10010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AA9482"/>
                  </a:solidFill>
                  <a:latin typeface="+mj-ea"/>
                  <a:ea typeface="+mj-ea"/>
                </a:rPr>
                <a:t>GenShin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Like Toon Shading – Shader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界面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– 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光照设置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4DE2F3DA-15D3-4B57-8A60-3027E76337B4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C45161C-9D12-450D-99F6-5A2C30257A1B}"/>
              </a:ext>
            </a:extLst>
          </p:cNvPr>
          <p:cNvSpPr txBox="1"/>
          <p:nvPr/>
        </p:nvSpPr>
        <p:spPr>
          <a:xfrm>
            <a:off x="225287" y="605520"/>
            <a:ext cx="887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角色与场景均为同一个</a:t>
            </a: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shader</a:t>
            </a:r>
            <a:endParaRPr lang="zh-CN" altLang="en-US" dirty="0">
              <a:solidFill>
                <a:srgbClr val="CCB194"/>
              </a:solidFill>
              <a:latin typeface="+mj-ea"/>
              <a:ea typeface="+mj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420F5BD-4767-464C-B042-F7D736EFA796}"/>
              </a:ext>
            </a:extLst>
          </p:cNvPr>
          <p:cNvSpPr txBox="1"/>
          <p:nvPr/>
        </p:nvSpPr>
        <p:spPr>
          <a:xfrm>
            <a:off x="5727700" y="828003"/>
            <a:ext cx="623901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Shadow Setting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Shadow Color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阴影颜色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Shadow Area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阴影范围，控制阴影的范围，因为卡通渲染中阴影的边界是非常明显的一条线，所以阴影的范围界定在每个材质中不一定一样。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Shadow Smooth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阴影边界的软硬程度，阴影的边界有多“硬”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Shadow Mapping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Shadow Mapping Amount – shadow map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的颜色深度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Shadow Bias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阴影偏移（解决</a:t>
            </a: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shadow acne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问题）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Shadow Map Color – shadow map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的颜色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（</a:t>
            </a: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shadow map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的颜色控制了阴影和亮部边缘的交接颜色，类似</a:t>
            </a: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ramp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）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Specular Setting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Enable Specular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是否开启高光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Specular Color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高光颜色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Shininess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高光亮度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 err="1">
                <a:solidFill>
                  <a:srgbClr val="CCB194"/>
                </a:solidFill>
                <a:latin typeface="+mj-ea"/>
                <a:ea typeface="+mj-ea"/>
              </a:rPr>
              <a:t>SpecSmoothness</a:t>
            </a: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高光边缘软硬程度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 err="1">
                <a:solidFill>
                  <a:srgbClr val="CCB194"/>
                </a:solidFill>
                <a:latin typeface="+mj-ea"/>
                <a:ea typeface="+mj-ea"/>
              </a:rPr>
              <a:t>Mult</a:t>
            </a: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 Factor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高光亮度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Highlight mask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Enable Specular Map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是否开启高光遮罩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High Light Mask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高光遮罩贴图（白色地方有高光）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25FC76F-8FF7-4D4F-9A6F-787D318EC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88" y="1067184"/>
            <a:ext cx="5171429" cy="49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137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08ABD39C-3049-4C28-9E3B-FC49B12064D9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606FC32-973B-48DA-ABF9-AA0C6E434AB6}"/>
                </a:ext>
              </a:extLst>
            </p:cNvPr>
            <p:cNvSpPr txBox="1"/>
            <p:nvPr/>
          </p:nvSpPr>
          <p:spPr>
            <a:xfrm>
              <a:off x="225287" y="79513"/>
              <a:ext cx="10010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AA9482"/>
                  </a:solidFill>
                  <a:latin typeface="+mj-ea"/>
                  <a:ea typeface="+mj-ea"/>
                </a:rPr>
                <a:t>GenShin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Like Toon Shading – Shader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界面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– 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边缘光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/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描边设置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4DE2F3DA-15D3-4B57-8A60-3027E76337B4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C45161C-9D12-450D-99F6-5A2C30257A1B}"/>
              </a:ext>
            </a:extLst>
          </p:cNvPr>
          <p:cNvSpPr txBox="1"/>
          <p:nvPr/>
        </p:nvSpPr>
        <p:spPr>
          <a:xfrm>
            <a:off x="225287" y="605520"/>
            <a:ext cx="887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CCB194"/>
                </a:solidFill>
                <a:latin typeface="+mj-ea"/>
                <a:ea typeface="+mj-ea"/>
              </a:rPr>
              <a:t>角色与场景均为同一个</a:t>
            </a:r>
            <a:r>
              <a:rPr lang="en-US" altLang="zh-CN" dirty="0">
                <a:solidFill>
                  <a:srgbClr val="CCB194"/>
                </a:solidFill>
                <a:latin typeface="+mj-ea"/>
                <a:ea typeface="+mj-ea"/>
              </a:rPr>
              <a:t>shader</a:t>
            </a:r>
            <a:endParaRPr lang="zh-CN" altLang="en-US" dirty="0">
              <a:solidFill>
                <a:srgbClr val="CCB194"/>
              </a:solidFill>
              <a:latin typeface="+mj-ea"/>
              <a:ea typeface="+mj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68C331-D6E3-4D7F-A6F6-39C105D15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87" y="1857571"/>
            <a:ext cx="5190476" cy="314285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146EAFA-0D04-4423-B981-5BBB440507A7}"/>
              </a:ext>
            </a:extLst>
          </p:cNvPr>
          <p:cNvSpPr txBox="1"/>
          <p:nvPr/>
        </p:nvSpPr>
        <p:spPr>
          <a:xfrm>
            <a:off x="5727700" y="1707219"/>
            <a:ext cx="623901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Rim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 </a:t>
            </a: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Light Setting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Enable Lambert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是否启用兰伯特光照遮罩边缘光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Enable Rim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是否启用边缘光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Rim color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边缘光颜色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Rim Smooth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边缘光边缘软硬程度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Rim Width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边缘光的宽度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Rim Mask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边缘光的遮罩（白色的地方渲染边缘光）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Outline Setting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Outline Width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描边粗细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Outline Color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描边颜色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Outline z offset – 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描边在</a:t>
            </a: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view space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中在</a:t>
            </a:r>
            <a:r>
              <a:rPr lang="en-US" altLang="zh-CN" sz="1600" dirty="0">
                <a:solidFill>
                  <a:srgbClr val="CCB194"/>
                </a:solidFill>
                <a:latin typeface="+mj-ea"/>
                <a:ea typeface="+mj-ea"/>
              </a:rPr>
              <a:t>z</a:t>
            </a:r>
            <a:r>
              <a:rPr lang="zh-CN" altLang="en-US" sz="1600" dirty="0">
                <a:solidFill>
                  <a:srgbClr val="CCB194"/>
                </a:solidFill>
                <a:latin typeface="+mj-ea"/>
                <a:ea typeface="+mj-ea"/>
              </a:rPr>
              <a:t>方向的偏移，增长这个数值会使描边的数量变少，一般不调整。</a:t>
            </a:r>
            <a:endParaRPr lang="en-US" altLang="zh-CN" sz="1600" dirty="0">
              <a:solidFill>
                <a:srgbClr val="CCB19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17149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883F99D-844D-4672-BE3E-192AB633D9C6}"/>
              </a:ext>
            </a:extLst>
          </p:cNvPr>
          <p:cNvSpPr txBox="1"/>
          <p:nvPr/>
        </p:nvSpPr>
        <p:spPr>
          <a:xfrm>
            <a:off x="3061719" y="684226"/>
            <a:ext cx="587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最终</a:t>
            </a:r>
            <a:r>
              <a:rPr lang="en-US" altLang="zh-CN" sz="2800" b="1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GenShin</a:t>
            </a:r>
            <a:r>
              <a:rPr lang="en-US" altLang="zh-CN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 Like Toon Shading</a:t>
            </a:r>
            <a:r>
              <a:rPr lang="zh-CN" altLang="en-US" sz="28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效果</a:t>
            </a:r>
            <a:endParaRPr lang="en-US" altLang="zh-CN" sz="2800" b="1" dirty="0">
              <a:solidFill>
                <a:schemeClr val="accent2">
                  <a:lumMod val="40000"/>
                  <a:lumOff val="60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bandicam 2021-08-06 14-06-51-891">
            <a:hlinkClick r:id="" action="ppaction://media"/>
            <a:extLst>
              <a:ext uri="{FF2B5EF4-FFF2-40B4-BE49-F238E27FC236}">
                <a16:creationId xmlns:a16="http://schemas.microsoft.com/office/drawing/2014/main" id="{50968CED-3037-4D5B-A6EF-E07A029FF0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4787" y="1223494"/>
            <a:ext cx="9242425" cy="5275106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08ABD39C-3049-4C28-9E3B-FC49B12064D9}"/>
              </a:ext>
            </a:extLst>
          </p:cNvPr>
          <p:cNvGrpSpPr/>
          <p:nvPr/>
        </p:nvGrpSpPr>
        <p:grpSpPr>
          <a:xfrm>
            <a:off x="0" y="79513"/>
            <a:ext cx="12192000" cy="461665"/>
            <a:chOff x="0" y="79513"/>
            <a:chExt cx="12192000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606FC32-973B-48DA-ABF9-AA0C6E434AB6}"/>
                </a:ext>
              </a:extLst>
            </p:cNvPr>
            <p:cNvSpPr txBox="1"/>
            <p:nvPr/>
          </p:nvSpPr>
          <p:spPr>
            <a:xfrm>
              <a:off x="225287" y="79513"/>
              <a:ext cx="58707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srgbClr val="AA9482"/>
                  </a:solidFill>
                  <a:latin typeface="+mj-ea"/>
                  <a:ea typeface="+mj-ea"/>
                </a:rPr>
                <a:t>GenShin</a:t>
              </a:r>
              <a:r>
                <a:rPr lang="en-US" altLang="zh-CN" sz="2400" b="1" dirty="0">
                  <a:solidFill>
                    <a:srgbClr val="AA9482"/>
                  </a:solidFill>
                  <a:latin typeface="+mj-ea"/>
                  <a:ea typeface="+mj-ea"/>
                </a:rPr>
                <a:t> Like Toon Shading – </a:t>
              </a:r>
              <a:r>
                <a:rPr lang="zh-CN" altLang="en-US" sz="2400" b="1" dirty="0">
                  <a:solidFill>
                    <a:srgbClr val="AA9482"/>
                  </a:solidFill>
                  <a:latin typeface="+mj-ea"/>
                  <a:ea typeface="+mj-ea"/>
                </a:rPr>
                <a:t>最终效果</a:t>
              </a:r>
              <a:endParaRPr lang="en-US" altLang="zh-CN" sz="2400" b="1" dirty="0">
                <a:solidFill>
                  <a:srgbClr val="AA9482"/>
                </a:solidFill>
                <a:latin typeface="+mj-ea"/>
                <a:ea typeface="+mj-ea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4DE2F3DA-15D3-4B57-8A60-3027E76337B4}"/>
                </a:ext>
              </a:extLst>
            </p:cNvPr>
            <p:cNvCxnSpPr/>
            <p:nvPr/>
          </p:nvCxnSpPr>
          <p:spPr>
            <a:xfrm flipH="1">
              <a:off x="0" y="513187"/>
              <a:ext cx="12192000" cy="0"/>
            </a:xfrm>
            <a:prstGeom prst="line">
              <a:avLst/>
            </a:prstGeom>
            <a:ln>
              <a:solidFill>
                <a:srgbClr val="4D4035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475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自定义 1">
      <a:dk1>
        <a:srgbClr val="262626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536</TotalTime>
  <Words>659</Words>
  <Application>Microsoft Office PowerPoint</Application>
  <PresentationFormat>宽屏</PresentationFormat>
  <Paragraphs>110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 Light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T110401</dc:creator>
  <cp:lastModifiedBy>T110401</cp:lastModifiedBy>
  <cp:revision>26</cp:revision>
  <dcterms:created xsi:type="dcterms:W3CDTF">2021-07-30T03:08:43Z</dcterms:created>
  <dcterms:modified xsi:type="dcterms:W3CDTF">2021-08-06T08:49:08Z</dcterms:modified>
</cp:coreProperties>
</file>

<file path=docProps/thumbnail.jpeg>
</file>